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10" r:id="rId3"/>
    <p:sldId id="352" r:id="rId4"/>
    <p:sldId id="337" r:id="rId5"/>
    <p:sldId id="353" r:id="rId6"/>
    <p:sldId id="354" r:id="rId7"/>
    <p:sldId id="358" r:id="rId8"/>
    <p:sldId id="359" r:id="rId9"/>
    <p:sldId id="360" r:id="rId10"/>
    <p:sldId id="355" r:id="rId11"/>
    <p:sldId id="356" r:id="rId12"/>
    <p:sldId id="357" r:id="rId13"/>
    <p:sldId id="329" r:id="rId14"/>
    <p:sldId id="330" r:id="rId15"/>
    <p:sldId id="338" r:id="rId16"/>
    <p:sldId id="368" r:id="rId17"/>
    <p:sldId id="339" r:id="rId18"/>
    <p:sldId id="340" r:id="rId19"/>
    <p:sldId id="341" r:id="rId20"/>
    <p:sldId id="342" r:id="rId21"/>
    <p:sldId id="321" r:id="rId22"/>
    <p:sldId id="343" r:id="rId23"/>
    <p:sldId id="344" r:id="rId24"/>
    <p:sldId id="264" r:id="rId25"/>
    <p:sldId id="366" r:id="rId26"/>
    <p:sldId id="334" r:id="rId27"/>
    <p:sldId id="367" r:id="rId28"/>
    <p:sldId id="365" r:id="rId29"/>
    <p:sldId id="361" r:id="rId30"/>
    <p:sldId id="362" r:id="rId31"/>
    <p:sldId id="370" r:id="rId32"/>
    <p:sldId id="363" r:id="rId33"/>
    <p:sldId id="364" r:id="rId34"/>
    <p:sldId id="369" r:id="rId35"/>
    <p:sldId id="3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Wilson" initials="TW" lastIdx="1" clrIdx="0">
    <p:extLst>
      <p:ext uri="{19B8F6BF-5375-455C-9EA6-DF929625EA0E}">
        <p15:presenceInfo xmlns:p15="http://schemas.microsoft.com/office/powerpoint/2012/main" userId="S-1-5-21-739310937-2105213998-2339972030-1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7112" autoAdjust="0"/>
  </p:normalViewPr>
  <p:slideViewPr>
    <p:cSldViewPr snapToGrid="0">
      <p:cViewPr varScale="1">
        <p:scale>
          <a:sx n="122" d="100"/>
          <a:sy n="122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4327-06EF-4FFE-AC73-35B73582B6DD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48880-93F6-45BD-A76E-90CEAC2C06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11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48880-93F6-45BD-A76E-90CEAC2C063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97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93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27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01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6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24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6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9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65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77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35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08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893F-9282-4A4E-9BD0-41F37AD19169}" type="datetimeFigureOut">
              <a:rPr lang="en-AU" smtClean="0"/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BFDD-FAE9-4FFD-B901-259C3977D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93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sdat.com.a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313" y="429565"/>
            <a:ext cx="82929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Groundwater </a:t>
            </a:r>
            <a:r>
              <a:rPr lang="en-US" sz="3200" dirty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&amp; </a:t>
            </a:r>
            <a:r>
              <a:rPr lang="en-US" sz="3200" dirty="0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Surface </a:t>
            </a:r>
            <a:r>
              <a:rPr lang="en-US" sz="3200" dirty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W</a:t>
            </a:r>
            <a:r>
              <a:rPr lang="en-US" sz="3200" dirty="0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ater </a:t>
            </a:r>
            <a:br>
              <a:rPr lang="en-US" sz="3200" dirty="0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Data Management </a:t>
            </a:r>
            <a:endParaRPr lang="en-US" sz="3200" dirty="0">
              <a:solidFill>
                <a:srgbClr val="0397D6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MMG </a:t>
            </a:r>
            <a:r>
              <a:rPr lang="en-US" sz="3200" dirty="0" err="1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Rosebery</a:t>
            </a:r>
            <a:r>
              <a:rPr lang="en-US" sz="3200" dirty="0" smtClean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rgbClr val="0397D6"/>
                </a:solidFill>
                <a:latin typeface="Calibri" panose="020F0502020204030204" pitchFamily="34" charset="0"/>
                <a:ea typeface="+mj-ea"/>
                <a:cs typeface="+mj-cs"/>
              </a:rPr>
              <a:t>Mine, Tasmania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Tom Wilson (EScIS) &amp; Joe Kwan (MMG)</a:t>
            </a:r>
            <a:endParaRPr lang="en-US" sz="2800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989" y="6115707"/>
            <a:ext cx="8743355" cy="701949"/>
            <a:chOff x="168989" y="6115707"/>
            <a:chExt cx="8743355" cy="701949"/>
          </a:xfrm>
        </p:grpSpPr>
        <p:grpSp>
          <p:nvGrpSpPr>
            <p:cNvPr id="20" name="Group 19"/>
            <p:cNvGrpSpPr/>
            <p:nvPr/>
          </p:nvGrpSpPr>
          <p:grpSpPr>
            <a:xfrm>
              <a:off x="168989" y="6115707"/>
              <a:ext cx="4637163" cy="701949"/>
              <a:chOff x="168989" y="6115707"/>
              <a:chExt cx="4637163" cy="70194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68989" y="6317312"/>
                <a:ext cx="1557591" cy="500344"/>
                <a:chOff x="333120" y="6277336"/>
                <a:chExt cx="1557591" cy="500344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333120" y="6277336"/>
                  <a:ext cx="1557591" cy="50034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pic>
              <p:nvPicPr>
                <p:cNvPr id="19" name="Picture 2" descr="EScI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509" y="6296386"/>
                  <a:ext cx="1396971" cy="4504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6" name="Rounded Rectangle 15"/>
              <p:cNvSpPr/>
              <p:nvPr/>
            </p:nvSpPr>
            <p:spPr>
              <a:xfrm>
                <a:off x="4132725" y="6115707"/>
                <a:ext cx="673427" cy="68088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" y="3206366"/>
            <a:ext cx="4092539" cy="2728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43" y="3206366"/>
            <a:ext cx="4865709" cy="27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Environmental Protection Notice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8936" y="1244166"/>
            <a:ext cx="7540664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EPN </a:t>
            </a:r>
            <a:r>
              <a:rPr lang="en-US" dirty="0" smtClean="0">
                <a:ea typeface="+mj-ea"/>
                <a:cs typeface="+mj-cs"/>
              </a:rPr>
              <a:t>specifies </a:t>
            </a:r>
            <a:r>
              <a:rPr lang="en-US" dirty="0" smtClean="0">
                <a:ea typeface="+mj-ea"/>
                <a:cs typeface="+mj-cs"/>
              </a:rPr>
              <a:t>sample locations, frequency &amp; analysis 		(informed by model)</a:t>
            </a:r>
          </a:p>
          <a:p>
            <a:pPr marL="0" lvl="1" indent="0">
              <a:buNone/>
            </a:pPr>
            <a:r>
              <a:rPr lang="en-US" dirty="0"/>
              <a:t>Primarily </a:t>
            </a:r>
            <a:r>
              <a:rPr lang="en-US" dirty="0" smtClean="0"/>
              <a:t>to monitor </a:t>
            </a:r>
            <a:r>
              <a:rPr lang="en-US" dirty="0" smtClean="0"/>
              <a:t>potential AMD </a:t>
            </a:r>
            <a:r>
              <a:rPr lang="en-US" dirty="0" smtClean="0"/>
              <a:t>impacts</a:t>
            </a:r>
            <a:endParaRPr lang="en-US" dirty="0"/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Broad range of </a:t>
            </a:r>
            <a:r>
              <a:rPr lang="en-US" dirty="0"/>
              <a:t>WQ parameters </a:t>
            </a:r>
            <a:r>
              <a:rPr lang="en-US" dirty="0" smtClean="0"/>
              <a:t>&amp; </a:t>
            </a:r>
            <a:r>
              <a:rPr lang="en-US" dirty="0" smtClean="0">
                <a:ea typeface="+mj-ea"/>
                <a:cs typeface="+mj-cs"/>
              </a:rPr>
              <a:t>analytes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	pH, EC, TDS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	Fe, </a:t>
            </a:r>
            <a:r>
              <a:rPr lang="en-US" dirty="0" err="1" smtClean="0">
                <a:ea typeface="+mj-ea"/>
                <a:cs typeface="+mj-cs"/>
              </a:rPr>
              <a:t>Mn</a:t>
            </a:r>
            <a:r>
              <a:rPr lang="en-US" dirty="0" smtClean="0">
                <a:ea typeface="+mj-ea"/>
                <a:cs typeface="+mj-cs"/>
              </a:rPr>
              <a:t>, Zn, Ni, Cu, </a:t>
            </a:r>
            <a:r>
              <a:rPr lang="en-US" dirty="0" err="1" smtClean="0">
                <a:ea typeface="+mj-ea"/>
                <a:cs typeface="+mj-cs"/>
              </a:rPr>
              <a:t>Pb</a:t>
            </a:r>
            <a:r>
              <a:rPr lang="en-US" dirty="0" smtClean="0">
                <a:ea typeface="+mj-ea"/>
                <a:cs typeface="+mj-cs"/>
              </a:rPr>
              <a:t>, Cd, As, Hg, Al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	Nitrate, TN, TP, SO4, Ca, Mg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	Acidity &amp; alkalinity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	TPH, BTEX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66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Water Monitoring Program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1" y="1158441"/>
            <a:ext cx="8512365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10 SW sites </a:t>
            </a:r>
            <a:r>
              <a:rPr lang="en-US" dirty="0" smtClean="0">
                <a:ea typeface="+mj-ea"/>
                <a:cs typeface="+mj-cs"/>
                <a:sym typeface="Wingdings" panose="05000000000000000000" pitchFamily="2" charset="2"/>
              </a:rPr>
              <a:t> w</a:t>
            </a:r>
            <a:r>
              <a:rPr lang="en-US" dirty="0" smtClean="0">
                <a:ea typeface="+mj-ea"/>
                <a:cs typeface="+mj-cs"/>
              </a:rPr>
              <a:t>eekly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20 SW sites </a:t>
            </a:r>
            <a:r>
              <a:rPr lang="en-US" dirty="0"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US" dirty="0" smtClean="0">
                <a:ea typeface="+mj-ea"/>
                <a:cs typeface="+mj-cs"/>
                <a:sym typeface="Wingdings" panose="05000000000000000000" pitchFamily="2" charset="2"/>
              </a:rPr>
              <a:t>monthly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40 SW sites </a:t>
            </a:r>
            <a:r>
              <a:rPr lang="en-US" dirty="0" smtClean="0">
                <a:ea typeface="+mj-ea"/>
                <a:cs typeface="+mj-cs"/>
                <a:sym typeface="Wingdings" panose="05000000000000000000" pitchFamily="2" charset="2"/>
              </a:rPr>
              <a:t> quarterly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  <a:sym typeface="Wingdings" panose="05000000000000000000" pitchFamily="2" charset="2"/>
              </a:rPr>
              <a:t>50 GW bores monitored bi-annually (wet &amp; dry seasons)</a:t>
            </a:r>
          </a:p>
          <a:p>
            <a:pPr marL="0" lvl="1" indent="0">
              <a:buNone/>
            </a:pPr>
            <a:r>
              <a:rPr lang="en-US" dirty="0">
                <a:sym typeface="Wingdings" panose="05000000000000000000" pitchFamily="2" charset="2"/>
              </a:rPr>
              <a:t>Field parameters + laboratory analysis</a:t>
            </a:r>
            <a:endParaRPr lang="en-US" dirty="0"/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  <a:sym typeface="Wingdings" panose="05000000000000000000" pitchFamily="2" charset="2"/>
              </a:rPr>
              <a:t>(also 13 dust gauges, 8 Hi-Vol air samplers, plus continuous noise, vibration &amp; meteorological loggers)</a:t>
            </a:r>
          </a:p>
          <a:p>
            <a:pPr marL="0" lvl="1" indent="0">
              <a:buNone/>
            </a:pPr>
            <a:r>
              <a:rPr lang="en-US" b="1" dirty="0" smtClean="0">
                <a:ea typeface="+mj-ea"/>
                <a:cs typeface="+mj-cs"/>
                <a:sym typeface="Wingdings" panose="05000000000000000000" pitchFamily="2" charset="2"/>
              </a:rPr>
              <a:t>Result  Large volumes of field, lab (&amp; logger) data</a:t>
            </a:r>
          </a:p>
          <a:p>
            <a:pPr lvl="1"/>
            <a:endParaRPr lang="en-US" sz="2000" dirty="0"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6" name="Group 15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9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6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EDMS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41311" y="1015566"/>
            <a:ext cx="8512365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MMG have the EScIS Environmental Data Management System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Operates from a central SQL server database (DB)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DB hosted on-site server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Three integrated ‘off-the-shelf’ applications: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	</a:t>
            </a:r>
            <a:r>
              <a:rPr lang="en-US" kern="20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LSPECS			Field event planning, PM &amp; validation</a:t>
            </a:r>
            <a:endParaRPr lang="en-US" kern="2000" dirty="0">
              <a:ea typeface="+mj-ea"/>
              <a:cs typeface="+mj-cs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kern="20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	pLog			Field data capture</a:t>
            </a:r>
            <a:endParaRPr lang="en-US" kern="2000" dirty="0">
              <a:ea typeface="+mj-ea"/>
              <a:cs typeface="+mj-cs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kern="20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	ESdat			</a:t>
            </a:r>
            <a:r>
              <a:rPr lang="en-US" kern="2000" dirty="0">
                <a:ea typeface="+mj-ea"/>
                <a:cs typeface="+mj-cs"/>
              </a:rPr>
              <a:t>A</a:t>
            </a:r>
            <a:r>
              <a:rPr lang="en-US" kern="2000" dirty="0" smtClean="0">
                <a:ea typeface="+mj-ea"/>
                <a:cs typeface="+mj-cs"/>
              </a:rPr>
              <a:t>nalysis</a:t>
            </a:r>
            <a:r>
              <a:rPr lang="en-US" kern="2000" dirty="0">
                <a:ea typeface="+mj-ea"/>
                <a:cs typeface="+mj-cs"/>
              </a:rPr>
              <a:t>, </a:t>
            </a:r>
            <a:r>
              <a:rPr lang="en-US" kern="2000" dirty="0" smtClean="0">
                <a:ea typeface="+mj-ea"/>
                <a:cs typeface="+mj-cs"/>
              </a:rPr>
              <a:t>interpretation</a:t>
            </a:r>
            <a:r>
              <a:rPr lang="en-US" kern="20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, outputs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kern="2000" dirty="0" smtClean="0">
                <a:ea typeface="+mj-ea"/>
                <a:cs typeface="+mj-cs"/>
              </a:rPr>
              <a:t>All applications talk to the one SQL DB</a:t>
            </a:r>
            <a:endParaRPr lang="en-US" kern="2000" dirty="0" smtClean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marL="0" lvl="1" indent="0">
              <a:buNone/>
            </a:pPr>
            <a:endParaRPr lang="en-US" dirty="0" smtClean="0">
              <a:ea typeface="+mj-ea"/>
              <a:cs typeface="+mj-cs"/>
            </a:endParaRPr>
          </a:p>
          <a:p>
            <a:pPr marL="0" lvl="1" indent="0">
              <a:buNone/>
            </a:pPr>
            <a:endParaRPr lang="en-US" dirty="0" smtClean="0">
              <a:ea typeface="+mj-ea"/>
              <a:cs typeface="+mj-cs"/>
            </a:endParaRPr>
          </a:p>
          <a:p>
            <a:pPr lvl="1"/>
            <a:endParaRPr lang="en-US" sz="2000" dirty="0"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0" y="3150445"/>
            <a:ext cx="593510" cy="627751"/>
          </a:xfrm>
          <a:prstGeom prst="rect">
            <a:avLst/>
          </a:prstGeom>
        </p:spPr>
      </p:pic>
      <p:pic>
        <p:nvPicPr>
          <p:cNvPr id="12" name="Picture 2" descr="Environmental Data Management Software ES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10" y="4621514"/>
            <a:ext cx="1461183" cy="3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738" y="3970376"/>
            <a:ext cx="1485900" cy="3714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6" name="Group 15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9" name="Picture 2" descr="EScI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3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LSPECS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71118" y="1023909"/>
            <a:ext cx="8472882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Key functions:</a:t>
            </a:r>
          </a:p>
          <a:p>
            <a:pPr marL="457200" lvl="2"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Field program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design/planning &amp; delegation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457200" lvl="2"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Field program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tracking (all projects, auto-create repeat events)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457200" lvl="2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Review/validation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of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field &amp; lab results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lvl="1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Web browser interface –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intuitive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design</a:t>
            </a:r>
          </a:p>
          <a:p>
            <a:pPr marL="0" lvl="1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Import all laboratory details (quotes, sample bottles etc.)</a:t>
            </a:r>
          </a:p>
          <a:p>
            <a:pPr marL="0" lvl="1"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Design a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complete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SAQP (QA samples, field readings, docs etc.)</a:t>
            </a:r>
          </a:p>
          <a:p>
            <a:pPr marL="0" lvl="1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Assign trigger criteria (published or derived)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1">
              <a:spcAft>
                <a:spcPts val="1800"/>
              </a:spcAft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371600" lvl="4">
              <a:spcAft>
                <a:spcPts val="1800"/>
              </a:spcAft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1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1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397D6"/>
                </a:solidFill>
                <a:latin typeface="Calibri" panose="020F0502020204030204" pitchFamily="34" charset="0"/>
              </a:rPr>
              <a:t>Monitoring </a:t>
            </a:r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Round - Plan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9" y="1219200"/>
            <a:ext cx="8789715" cy="45282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3" name="Group 12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4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294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pLog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48016" y="1134498"/>
            <a:ext cx="8395983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Android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windows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tablet software</a:t>
            </a:r>
          </a:p>
          <a:p>
            <a:pPr marL="0" lvl="1"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LSPECS sample plan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‘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synced’ to pLog tablet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over cloud (3-4G/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wifi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1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Full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electronic data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capture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 one device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indent="-457200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Field parameters &amp; sample information</a:t>
            </a:r>
          </a:p>
          <a:p>
            <a:pPr indent="-457200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Geological bore logs</a:t>
            </a:r>
          </a:p>
          <a:p>
            <a:pPr indent="-457200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Photos (geotagged)</a:t>
            </a:r>
          </a:p>
          <a:p>
            <a:pPr indent="-457200"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GPS locations (new sample points, find existing)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1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pLog will operate online or offline – works remotely</a:t>
            </a:r>
          </a:p>
          <a:p>
            <a:pPr marL="0" lvl="1">
              <a:spcAft>
                <a:spcPts val="18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Captures planned or ad-hoc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3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146" y="228600"/>
            <a:ext cx="5243877" cy="61287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5" name="Group 4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8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8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5796" y="756534"/>
            <a:ext cx="638516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239" y="583853"/>
            <a:ext cx="5853432" cy="5216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620" y="2778140"/>
            <a:ext cx="1698344" cy="12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5796" y="756534"/>
            <a:ext cx="638516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80" y="549783"/>
            <a:ext cx="5826745" cy="51639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5796" y="756534"/>
            <a:ext cx="638516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90" y="546483"/>
            <a:ext cx="5357485" cy="56102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Presentation Overview 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3" y="1251887"/>
            <a:ext cx="8230590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dirty="0" smtClean="0"/>
              <a:t>	Mine Operations</a:t>
            </a:r>
          </a:p>
          <a:p>
            <a:pPr marL="0" lvl="1" indent="0">
              <a:buNone/>
            </a:pPr>
            <a:r>
              <a:rPr lang="en-US" dirty="0" smtClean="0"/>
              <a:t>	Site hydrology &amp; hydrogeology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Why monitor?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Monitoring program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Monitoring event plan </a:t>
            </a:r>
            <a:r>
              <a:rPr lang="en-US" dirty="0" smtClean="0">
                <a:sym typeface="Wingdings" panose="05000000000000000000" pitchFamily="2" charset="2"/>
              </a:rPr>
              <a:t> field data capture  review</a:t>
            </a:r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Lab data receipt, validation &amp; data analysis</a:t>
            </a:r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Data outputs/reporting &amp; sharing of data</a:t>
            </a:r>
          </a:p>
          <a:p>
            <a:pPr marL="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Benefits of the EScIS system at MMG</a:t>
            </a:r>
            <a:endParaRPr lang="en-US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8989" y="6115707"/>
            <a:ext cx="8743355" cy="701949"/>
            <a:chOff x="168989" y="6115707"/>
            <a:chExt cx="8743355" cy="701949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115707"/>
              <a:ext cx="4637163" cy="701949"/>
              <a:chOff x="168989" y="6115707"/>
              <a:chExt cx="4637163" cy="70194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8989" y="6317312"/>
                <a:ext cx="1557591" cy="500344"/>
                <a:chOff x="333120" y="6277336"/>
                <a:chExt cx="1557591" cy="500344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333120" y="6277336"/>
                  <a:ext cx="1557591" cy="50034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pic>
              <p:nvPicPr>
                <p:cNvPr id="25" name="Picture 2" descr="EScI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509" y="6296386"/>
                  <a:ext cx="1396971" cy="4504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" name="Rounded Rectangle 22"/>
              <p:cNvSpPr/>
              <p:nvPr/>
            </p:nvSpPr>
            <p:spPr>
              <a:xfrm>
                <a:off x="4132725" y="6115707"/>
                <a:ext cx="673427" cy="68088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5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5796" y="756534"/>
            <a:ext cx="638516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03" y="476448"/>
            <a:ext cx="5387318" cy="492939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0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5796" y="756534"/>
            <a:ext cx="638516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277" y="247650"/>
            <a:ext cx="3575379" cy="5608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5" y="247650"/>
            <a:ext cx="3572533" cy="56088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3" name="Group 12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5" name="Picture 2" descr="EScI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8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5796" y="756534"/>
            <a:ext cx="638516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4" y="498765"/>
            <a:ext cx="5095336" cy="5802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1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35796" y="756534"/>
            <a:ext cx="638516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66" y="451610"/>
            <a:ext cx="5229409" cy="56085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4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4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41179" y="4455160"/>
            <a:ext cx="2206714" cy="842412"/>
            <a:chOff x="3841179" y="4455160"/>
            <a:chExt cx="2206714" cy="842412"/>
          </a:xfrm>
        </p:grpSpPr>
        <p:sp>
          <p:nvSpPr>
            <p:cNvPr id="10" name="Arc 45"/>
            <p:cNvSpPr/>
            <p:nvPr/>
          </p:nvSpPr>
          <p:spPr>
            <a:xfrm rot="10800000">
              <a:off x="4480560" y="4455160"/>
              <a:ext cx="1567333" cy="761277"/>
            </a:xfrm>
            <a:custGeom>
              <a:avLst/>
              <a:gdLst>
                <a:gd name="connsiteX0" fmla="*/ 1058517 w 2117034"/>
                <a:gd name="connsiteY0" fmla="*/ 0 h 1090798"/>
                <a:gd name="connsiteX1" fmla="*/ 1630522 w 2117034"/>
                <a:gd name="connsiteY1" fmla="*/ 86490 h 1090798"/>
                <a:gd name="connsiteX2" fmla="*/ 2030585 w 2117034"/>
                <a:gd name="connsiteY2" fmla="*/ 761277 h 1090798"/>
                <a:gd name="connsiteX3" fmla="*/ 1058517 w 2117034"/>
                <a:gd name="connsiteY3" fmla="*/ 545399 h 1090798"/>
                <a:gd name="connsiteX4" fmla="*/ 1058517 w 2117034"/>
                <a:gd name="connsiteY4" fmla="*/ 0 h 1090798"/>
                <a:gd name="connsiteX0" fmla="*/ 1058517 w 2117034"/>
                <a:gd name="connsiteY0" fmla="*/ 0 h 1090798"/>
                <a:gd name="connsiteX1" fmla="*/ 1630522 w 2117034"/>
                <a:gd name="connsiteY1" fmla="*/ 86490 h 1090798"/>
                <a:gd name="connsiteX2" fmla="*/ 2030585 w 2117034"/>
                <a:gd name="connsiteY2" fmla="*/ 761277 h 1090798"/>
                <a:gd name="connsiteX0" fmla="*/ 0 w 1274243"/>
                <a:gd name="connsiteY0" fmla="*/ 0 h 761277"/>
                <a:gd name="connsiteX1" fmla="*/ 572005 w 1274243"/>
                <a:gd name="connsiteY1" fmla="*/ 86490 h 761277"/>
                <a:gd name="connsiteX2" fmla="*/ 972068 w 1274243"/>
                <a:gd name="connsiteY2" fmla="*/ 761277 h 761277"/>
                <a:gd name="connsiteX3" fmla="*/ 0 w 1274243"/>
                <a:gd name="connsiteY3" fmla="*/ 545399 h 761277"/>
                <a:gd name="connsiteX4" fmla="*/ 0 w 1274243"/>
                <a:gd name="connsiteY4" fmla="*/ 0 h 761277"/>
                <a:gd name="connsiteX0" fmla="*/ 0 w 1274243"/>
                <a:gd name="connsiteY0" fmla="*/ 0 h 761277"/>
                <a:gd name="connsiteX1" fmla="*/ 572005 w 1274243"/>
                <a:gd name="connsiteY1" fmla="*/ 86490 h 761277"/>
                <a:gd name="connsiteX2" fmla="*/ 1220546 w 1274243"/>
                <a:gd name="connsiteY2" fmla="*/ 691703 h 76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4243" h="761277" stroke="0" extrusionOk="0">
                  <a:moveTo>
                    <a:pt x="0" y="0"/>
                  </a:moveTo>
                  <a:cubicBezTo>
                    <a:pt x="202812" y="0"/>
                    <a:pt x="401355" y="30021"/>
                    <a:pt x="572005" y="86490"/>
                  </a:cubicBezTo>
                  <a:cubicBezTo>
                    <a:pt x="1007801" y="230698"/>
                    <a:pt x="1177073" y="516209"/>
                    <a:pt x="972068" y="761277"/>
                  </a:cubicBezTo>
                  <a:lnTo>
                    <a:pt x="0" y="545399"/>
                  </a:lnTo>
                  <a:lnTo>
                    <a:pt x="0" y="0"/>
                  </a:lnTo>
                  <a:close/>
                </a:path>
                <a:path w="1274243" h="761277" fill="none">
                  <a:moveTo>
                    <a:pt x="0" y="0"/>
                  </a:moveTo>
                  <a:cubicBezTo>
                    <a:pt x="202812" y="0"/>
                    <a:pt x="401355" y="30021"/>
                    <a:pt x="572005" y="86490"/>
                  </a:cubicBezTo>
                  <a:cubicBezTo>
                    <a:pt x="1007801" y="230698"/>
                    <a:pt x="1425551" y="446635"/>
                    <a:pt x="1220546" y="691703"/>
                  </a:cubicBezTo>
                </a:path>
              </a:pathLst>
            </a:custGeom>
            <a:ln w="19050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41179" y="4959018"/>
              <a:ext cx="18315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800" b="1" i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AU" sz="1600" b="0" dirty="0" smtClean="0">
                  <a:solidFill>
                    <a:schemeClr val="bg1">
                      <a:lumMod val="50000"/>
                    </a:schemeClr>
                  </a:solidFill>
                </a:rPr>
                <a:t>SRN</a:t>
              </a:r>
              <a:endParaRPr lang="en-AU" sz="16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7170" y="3906717"/>
            <a:ext cx="2771450" cy="1954338"/>
            <a:chOff x="5237170" y="3906717"/>
            <a:chExt cx="2771450" cy="1954338"/>
          </a:xfrm>
        </p:grpSpPr>
        <p:pic>
          <p:nvPicPr>
            <p:cNvPr id="3" name="Picture 2" descr="http://www.novatech-usa.com/core/media/media.nl?id=31264&amp;c=ACCT119126&amp;h=15ce5e75ec61c7dc41f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181" y="4747437"/>
              <a:ext cx="1113618" cy="1113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5237170" y="3906717"/>
              <a:ext cx="2771450" cy="1052258"/>
              <a:chOff x="5237170" y="3906717"/>
              <a:chExt cx="2771450" cy="105225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261624" y="3906717"/>
                <a:ext cx="27469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800" b="1" i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lvl1pPr>
              </a:lstStyle>
              <a:p>
                <a:pPr algn="l"/>
                <a:r>
                  <a:rPr lang="en-AU" sz="16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From LSPECS review field data Submit </a:t>
                </a:r>
                <a:r>
                  <a:rPr lang="en-AU" sz="1600" b="0" dirty="0">
                    <a:solidFill>
                      <a:schemeClr val="bg1">
                        <a:lumMod val="50000"/>
                      </a:schemeClr>
                    </a:solidFill>
                  </a:rPr>
                  <a:t>lab analysis</a:t>
                </a:r>
              </a:p>
              <a:p>
                <a:pPr algn="l"/>
                <a:r>
                  <a:rPr lang="en-AU" sz="16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237170" y="4499436"/>
                <a:ext cx="733364" cy="459539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765420" y="180731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LSPECS/pLog Workflow</a:t>
            </a:r>
            <a:endParaRPr lang="en-AU" sz="36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892040" y="5411634"/>
            <a:ext cx="3980660" cy="1352289"/>
            <a:chOff x="4892040" y="5411634"/>
            <a:chExt cx="3980660" cy="1352289"/>
          </a:xfrm>
        </p:grpSpPr>
        <p:sp>
          <p:nvSpPr>
            <p:cNvPr id="17" name="TextBox 16"/>
            <p:cNvSpPr txBox="1"/>
            <p:nvPr/>
          </p:nvSpPr>
          <p:spPr>
            <a:xfrm>
              <a:off x="4892040" y="6148554"/>
              <a:ext cx="30088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800" b="1" i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r"/>
              <a:r>
                <a:rPr lang="en-AU" sz="1600" b="0" dirty="0" smtClean="0">
                  <a:solidFill>
                    <a:schemeClr val="bg1">
                      <a:lumMod val="50000"/>
                    </a:schemeClr>
                  </a:solidFill>
                </a:rPr>
                <a:t>Review &amp; approve lab analysis</a:t>
              </a:r>
            </a:p>
            <a:p>
              <a:pPr algn="r"/>
              <a:r>
                <a:rPr lang="en-AU" sz="1600" b="0" dirty="0" smtClean="0">
                  <a:solidFill>
                    <a:schemeClr val="bg1">
                      <a:lumMod val="50000"/>
                    </a:schemeClr>
                  </a:solidFill>
                </a:rPr>
                <a:t>Detailed analysis in ESdat</a:t>
              </a:r>
              <a:endParaRPr lang="en-AU" sz="16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74203" y="5411634"/>
              <a:ext cx="733364" cy="459539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3614" y="5689772"/>
              <a:ext cx="969086" cy="107415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88719" y="1013227"/>
            <a:ext cx="3275809" cy="1074151"/>
            <a:chOff x="288719" y="1013227"/>
            <a:chExt cx="3275809" cy="1074151"/>
          </a:xfrm>
        </p:grpSpPr>
        <p:sp>
          <p:nvSpPr>
            <p:cNvPr id="2" name="TextBox 1"/>
            <p:cNvSpPr txBox="1"/>
            <p:nvPr/>
          </p:nvSpPr>
          <p:spPr>
            <a:xfrm>
              <a:off x="1199899" y="1237785"/>
              <a:ext cx="2364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800" b="1" i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l"/>
              <a:r>
                <a:rPr lang="en-AU" sz="1600" b="0" dirty="0" smtClean="0">
                  <a:solidFill>
                    <a:schemeClr val="bg1">
                      <a:lumMod val="50000"/>
                    </a:schemeClr>
                  </a:solidFill>
                </a:rPr>
                <a:t>Create sampling plan </a:t>
              </a:r>
            </a:p>
            <a:p>
              <a:pPr algn="l"/>
              <a:r>
                <a:rPr lang="en-AU" sz="1600" b="0" dirty="0" smtClean="0">
                  <a:solidFill>
                    <a:schemeClr val="bg1">
                      <a:lumMod val="50000"/>
                    </a:schemeClr>
                  </a:solidFill>
                </a:rPr>
                <a:t>from LSPECS in office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719" y="1013227"/>
              <a:ext cx="969086" cy="107415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94727" y="2101383"/>
            <a:ext cx="2321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i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n-AU" sz="1600" b="0" dirty="0" smtClean="0">
                <a:solidFill>
                  <a:schemeClr val="bg1">
                    <a:lumMod val="50000"/>
                  </a:schemeClr>
                </a:solidFill>
              </a:rPr>
              <a:t>Conduct sampling &amp; collect field/sample data</a:t>
            </a:r>
            <a:endParaRPr lang="en-AU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56717" y="3281420"/>
            <a:ext cx="2581101" cy="1125666"/>
            <a:chOff x="2556717" y="3281420"/>
            <a:chExt cx="2581101" cy="1125666"/>
          </a:xfrm>
        </p:grpSpPr>
        <p:grpSp>
          <p:nvGrpSpPr>
            <p:cNvPr id="37" name="Group 36"/>
            <p:cNvGrpSpPr/>
            <p:nvPr/>
          </p:nvGrpSpPr>
          <p:grpSpPr>
            <a:xfrm>
              <a:off x="2556717" y="3281420"/>
              <a:ext cx="2581101" cy="1125666"/>
              <a:chOff x="2556717" y="3281420"/>
              <a:chExt cx="2581101" cy="112566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285319" y="3281420"/>
                <a:ext cx="1852499" cy="1125666"/>
                <a:chOff x="3285319" y="3281420"/>
                <a:chExt cx="1852499" cy="1125666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3285319" y="3281420"/>
                  <a:ext cx="733364" cy="459539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68732" y="3332935"/>
                  <a:ext cx="969086" cy="1074151"/>
                </a:xfrm>
                <a:prstGeom prst="rect">
                  <a:avLst/>
                </a:prstGeom>
              </p:spPr>
            </p:pic>
          </p:grpSp>
          <p:sp>
            <p:nvSpPr>
              <p:cNvPr id="36" name="TextBox 35"/>
              <p:cNvSpPr txBox="1"/>
              <p:nvPr/>
            </p:nvSpPr>
            <p:spPr>
              <a:xfrm>
                <a:off x="2556717" y="3765213"/>
                <a:ext cx="172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800" b="1" i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lvl1pPr>
              </a:lstStyle>
              <a:p>
                <a:pPr algn="l"/>
                <a:r>
                  <a:rPr lang="en-AU" sz="16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Data synced back to LSPECS</a:t>
                </a:r>
                <a:endParaRPr lang="en-AU" sz="1600" b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595" y="3359060"/>
              <a:ext cx="445821" cy="30425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5686" y="2103086"/>
            <a:ext cx="3123860" cy="1470990"/>
            <a:chOff x="75686" y="2103086"/>
            <a:chExt cx="3123860" cy="14709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549" y="2103086"/>
              <a:ext cx="1137997" cy="147099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296101" y="2107948"/>
              <a:ext cx="733364" cy="459539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776" y="2185588"/>
              <a:ext cx="445821" cy="304257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5686" y="2481561"/>
              <a:ext cx="2364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800" b="1" i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l"/>
              <a:r>
                <a:rPr lang="en-AU" sz="1600" b="0" dirty="0" smtClean="0">
                  <a:solidFill>
                    <a:schemeClr val="bg1">
                      <a:lumMod val="50000"/>
                    </a:schemeClr>
                  </a:solidFill>
                </a:rPr>
                <a:t>Sync via cloud to pLog</a:t>
              </a:r>
            </a:p>
            <a:p>
              <a:pPr algn="l"/>
              <a:r>
                <a:rPr lang="en-AU" sz="1600" b="0" dirty="0" smtClean="0">
                  <a:solidFill>
                    <a:schemeClr val="bg1">
                      <a:lumMod val="50000"/>
                    </a:schemeClr>
                  </a:solidFill>
                </a:rPr>
                <a:t>installed on tablet</a:t>
              </a:r>
              <a:endParaRPr lang="en-AU" sz="16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9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7513" y="18275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LSPECS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466917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 smtClean="0">
                <a:ea typeface="+mj-ea"/>
                <a:cs typeface="+mj-cs"/>
              </a:rPr>
              <a:t>Sync </a:t>
            </a:r>
            <a:r>
              <a:rPr lang="en-US" dirty="0">
                <a:ea typeface="+mj-ea"/>
                <a:cs typeface="+mj-cs"/>
              </a:rPr>
              <a:t>completed round from pLog back to </a:t>
            </a:r>
            <a:r>
              <a:rPr lang="en-US" dirty="0" smtClean="0">
                <a:ea typeface="+mj-ea"/>
                <a:cs typeface="+mj-cs"/>
              </a:rPr>
              <a:t>LSPECS (via cloud)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In LSPECS: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	Review field data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/>
              <a:t>Review </a:t>
            </a:r>
            <a:r>
              <a:rPr lang="en-US" dirty="0" smtClean="0">
                <a:ea typeface="+mj-ea"/>
                <a:cs typeface="+mj-cs"/>
              </a:rPr>
              <a:t>lab analysis request (new/missing samples?)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	Submit analysis request electronically to lab (into LIMS)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	Receive electronic SRN (auto check TAT)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Lab Submissions</a:t>
            </a:r>
            <a:endParaRPr lang="en-AU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2" y="1107423"/>
            <a:ext cx="8601976" cy="47361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22" name="Group 2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5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17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7513" y="18275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LSPECS – lab analysis data review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466917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 smtClean="0">
                <a:ea typeface="+mj-ea"/>
                <a:cs typeface="+mj-cs"/>
              </a:rPr>
              <a:t>Receive lab results in ESdat format – auto upload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Auto comparison with trigger criteria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Immediate (email) notification (customisable)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Review data quality 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Attach QA commentary to analysis (shared amongst team)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Run full field &amp; lab QA (RPDs, TBs, LCS, MB </a:t>
            </a:r>
            <a:r>
              <a:rPr lang="en-US" dirty="0" err="1" smtClean="0">
                <a:ea typeface="+mj-ea"/>
                <a:cs typeface="+mj-cs"/>
              </a:rPr>
              <a:t>etc</a:t>
            </a:r>
            <a:r>
              <a:rPr lang="en-US" dirty="0" smtClean="0">
                <a:ea typeface="+mj-ea"/>
                <a:cs typeface="+mj-cs"/>
              </a:rPr>
              <a:t>)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If acceptable, approve event &amp; data for ESdat analysis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9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1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397D6"/>
                </a:solidFill>
                <a:latin typeface="Calibri" panose="020F0502020204030204" pitchFamily="34" charset="0"/>
              </a:rPr>
              <a:t>Tabulated Lab </a:t>
            </a:r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Results</a:t>
            </a:r>
            <a:endParaRPr lang="en-AU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0307" y="966652"/>
            <a:ext cx="8486310" cy="5093936"/>
            <a:chOff x="605439" y="1066800"/>
            <a:chExt cx="8014686" cy="48529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439" y="1066800"/>
              <a:ext cx="8014686" cy="485298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38850" y="1738929"/>
              <a:ext cx="1466850" cy="20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8" name="Group 17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1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6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6088" y="20180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Benefits of LSPECS/pLog at MMG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466917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 smtClean="0">
                <a:ea typeface="+mj-ea"/>
                <a:cs typeface="+mj-cs"/>
              </a:rPr>
              <a:t>Centralised data storage &amp; project management 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Easy </a:t>
            </a:r>
            <a:r>
              <a:rPr lang="en-US" dirty="0" smtClean="0"/>
              <a:t>creation</a:t>
            </a:r>
            <a:r>
              <a:rPr lang="en-US" dirty="0" smtClean="0">
                <a:ea typeface="+mj-ea"/>
                <a:cs typeface="+mj-cs"/>
              </a:rPr>
              <a:t> of field events &amp; resource management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Auto-</a:t>
            </a:r>
            <a:r>
              <a:rPr lang="en-US" dirty="0"/>
              <a:t>scheduling</a:t>
            </a:r>
            <a:r>
              <a:rPr lang="en-US" dirty="0" smtClean="0">
                <a:ea typeface="+mj-ea"/>
                <a:cs typeface="+mj-cs"/>
              </a:rPr>
              <a:t> of events = no missed rounds or scope errors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field </a:t>
            </a:r>
            <a:r>
              <a:rPr lang="en-US" dirty="0"/>
              <a:t>data sheets </a:t>
            </a:r>
            <a:r>
              <a:rPr lang="en-US" dirty="0" smtClean="0"/>
              <a:t>= </a:t>
            </a:r>
            <a:r>
              <a:rPr lang="en-US" dirty="0"/>
              <a:t>no manual </a:t>
            </a:r>
            <a:r>
              <a:rPr lang="en-US" dirty="0" smtClean="0"/>
              <a:t>transcription</a:t>
            </a:r>
            <a:br>
              <a:rPr lang="en-US" dirty="0" smtClean="0"/>
            </a:br>
            <a:r>
              <a:rPr lang="en-US" dirty="0" smtClean="0"/>
              <a:t>			saves time &amp; reduces errors</a:t>
            </a:r>
          </a:p>
          <a:p>
            <a:pPr lvl="1"/>
            <a:r>
              <a:rPr lang="en-US" dirty="0"/>
              <a:t>Validation processes = confidence in achieving DQOs</a:t>
            </a:r>
          </a:p>
          <a:p>
            <a:pPr lvl="1"/>
            <a:r>
              <a:rPr lang="en-US" dirty="0" smtClean="0"/>
              <a:t>Auto notification of issues (e.g. </a:t>
            </a:r>
            <a:r>
              <a:rPr lang="en-US" dirty="0" err="1" smtClean="0"/>
              <a:t>exceedence</a:t>
            </a:r>
            <a:r>
              <a:rPr lang="en-US" dirty="0" smtClean="0"/>
              <a:t>, QA) = rapid response</a:t>
            </a:r>
          </a:p>
          <a:p>
            <a:pPr lvl="1"/>
            <a:endParaRPr lang="en-US" dirty="0" smtClean="0">
              <a:ea typeface="+mj-ea"/>
              <a:cs typeface="+mj-cs"/>
            </a:endParaRPr>
          </a:p>
          <a:p>
            <a:pPr lvl="1"/>
            <a:endParaRPr lang="en-US" dirty="0" smtClean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5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rt.tas.gov.au/portal/documents/10184/28634/mines%2Bprocessor%2Bcare_slide2.png/e3c8c4c3-fd80-4a71-a791-ccf0eb49383a?t=14274121303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697" y="767170"/>
            <a:ext cx="8042685" cy="56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5155" y="-28113"/>
            <a:ext cx="8000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0397D6"/>
                </a:solidFill>
                <a:latin typeface="Calibri" panose="020F0502020204030204" pitchFamily="34" charset="0"/>
              </a:rPr>
              <a:t>Rosebery</a:t>
            </a:r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 Location</a:t>
            </a:r>
            <a:endParaRPr lang="en-AU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26329" y="1049495"/>
            <a:ext cx="6717671" cy="2895601"/>
            <a:chOff x="2426329" y="1049495"/>
            <a:chExt cx="6717671" cy="2895601"/>
          </a:xfrm>
        </p:grpSpPr>
        <p:pic>
          <p:nvPicPr>
            <p:cNvPr id="1028" name="Picture 4" descr="http://www.mmg.com/en/Our-Operations/Mining-operations/~/media/Images/3_Operations/Static%20Maps/Avebury%20%20Rosebery.ash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5" y="1049495"/>
              <a:ext cx="4486275" cy="289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2426329" y="2643612"/>
              <a:ext cx="4074059" cy="119505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79010" y="3945096"/>
            <a:ext cx="1656784" cy="1559409"/>
            <a:chOff x="679010" y="3945096"/>
            <a:chExt cx="1656784" cy="1559409"/>
          </a:xfrm>
        </p:grpSpPr>
        <p:sp>
          <p:nvSpPr>
            <p:cNvPr id="4" name="Oval 3"/>
            <p:cNvSpPr/>
            <p:nvPr/>
          </p:nvSpPr>
          <p:spPr>
            <a:xfrm>
              <a:off x="679010" y="5015618"/>
              <a:ext cx="939339" cy="488887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285592" y="3945096"/>
              <a:ext cx="1050202" cy="124254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8989" y="6115707"/>
            <a:ext cx="8743355" cy="701949"/>
            <a:chOff x="168989" y="6115707"/>
            <a:chExt cx="8743355" cy="701949"/>
          </a:xfrm>
        </p:grpSpPr>
        <p:grpSp>
          <p:nvGrpSpPr>
            <p:cNvPr id="21" name="Group 20"/>
            <p:cNvGrpSpPr/>
            <p:nvPr/>
          </p:nvGrpSpPr>
          <p:grpSpPr>
            <a:xfrm>
              <a:off x="168989" y="6115707"/>
              <a:ext cx="4637163" cy="701949"/>
              <a:chOff x="168989" y="6115707"/>
              <a:chExt cx="4637163" cy="70194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68989" y="6317312"/>
                <a:ext cx="1557591" cy="500344"/>
                <a:chOff x="333120" y="6277336"/>
                <a:chExt cx="1557591" cy="500344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333120" y="6277336"/>
                  <a:ext cx="1557591" cy="50034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pic>
              <p:nvPicPr>
                <p:cNvPr id="26" name="Picture 2" descr="EScIS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509" y="6296386"/>
                  <a:ext cx="1396971" cy="4504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" name="Rounded Rectangle 23"/>
              <p:cNvSpPr/>
              <p:nvPr/>
            </p:nvSpPr>
            <p:spPr>
              <a:xfrm>
                <a:off x="4132725" y="6115707"/>
                <a:ext cx="673427" cy="68088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4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6088" y="20180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ESdat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769763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 smtClean="0">
                <a:ea typeface="+mj-ea"/>
                <a:cs typeface="+mj-cs"/>
              </a:rPr>
              <a:t>LSPECS approved data becomes available for analysis in ESdat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ESdat desktop software – specifically designed interface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Manages many data types in </a:t>
            </a:r>
            <a:r>
              <a:rPr lang="en-US" u="sng" dirty="0" smtClean="0">
                <a:ea typeface="+mj-ea"/>
                <a:cs typeface="+mj-cs"/>
              </a:rPr>
              <a:t>one SQL dbase</a:t>
            </a:r>
            <a:r>
              <a:rPr lang="en-US" dirty="0" smtClean="0">
                <a:ea typeface="+mj-ea"/>
                <a:cs typeface="+mj-cs"/>
              </a:rPr>
              <a:t>, including: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Coordinates (for mapping)	Chemistry (any matrix)</a:t>
            </a:r>
          </a:p>
          <a:p>
            <a:pPr lvl="1"/>
            <a:r>
              <a:rPr lang="en-US" dirty="0"/>
              <a:t>	SW Flow data			Water levels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Well construction		Geology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	</a:t>
            </a:r>
            <a:r>
              <a:rPr lang="en-US" dirty="0" err="1" smtClean="0">
                <a:ea typeface="+mj-ea"/>
                <a:cs typeface="+mj-cs"/>
              </a:rPr>
              <a:t>Env</a:t>
            </a:r>
            <a:r>
              <a:rPr lang="en-US" dirty="0" smtClean="0">
                <a:ea typeface="+mj-ea"/>
                <a:cs typeface="+mj-cs"/>
              </a:rPr>
              <a:t>. standards/criteria	Emissions (dust, noise)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endParaRPr lang="en-US" dirty="0" smtClean="0">
              <a:ea typeface="+mj-ea"/>
              <a:cs typeface="+mj-cs"/>
            </a:endParaRPr>
          </a:p>
          <a:p>
            <a:pPr lvl="1"/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7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6088" y="20180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Powerful ESdat Features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597825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 smtClean="0">
                <a:ea typeface="+mj-ea"/>
                <a:cs typeface="+mj-cs"/>
              </a:rPr>
              <a:t>Easily combine data types via queries: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e.g. Coordinates + Chemistry </a:t>
            </a:r>
            <a:r>
              <a:rPr lang="en-US" dirty="0" smtClean="0">
                <a:ea typeface="+mj-ea"/>
                <a:cs typeface="+mj-cs"/>
                <a:sym typeface="Wingdings" panose="05000000000000000000" pitchFamily="2" charset="2"/>
              </a:rPr>
              <a:t> interrogate via internal GIS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Create, save and re-use complex data filters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/>
              <a:t>Quickly isolate data subset of interest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	Stop </a:t>
            </a:r>
            <a:r>
              <a:rPr lang="en-US" dirty="0"/>
              <a:t>using Excel!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Export directly to third party software from </a:t>
            </a:r>
            <a:r>
              <a:rPr lang="en-US" u="sng" dirty="0" smtClean="0">
                <a:ea typeface="+mj-ea"/>
                <a:cs typeface="+mj-cs"/>
              </a:rPr>
              <a:t>one DB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/>
              <a:t>Formatted tables </a:t>
            </a:r>
            <a:r>
              <a:rPr lang="en-US" dirty="0" smtClean="0"/>
              <a:t>&amp; graphs, </a:t>
            </a:r>
            <a:r>
              <a:rPr lang="en-US" dirty="0" err="1" smtClean="0"/>
              <a:t>ProUCL</a:t>
            </a:r>
            <a:r>
              <a:rPr lang="en-US" dirty="0" smtClean="0"/>
              <a:t>, </a:t>
            </a:r>
            <a:r>
              <a:rPr lang="en-US" dirty="0"/>
              <a:t>Piper/</a:t>
            </a:r>
            <a:r>
              <a:rPr lang="en-US" dirty="0" err="1"/>
              <a:t>Schoeller</a:t>
            </a:r>
            <a:r>
              <a:rPr lang="en-US" dirty="0"/>
              <a:t> </a:t>
            </a:r>
            <a:r>
              <a:rPr lang="en-US" dirty="0" err="1" smtClean="0"/>
              <a:t>diags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err="1" smtClean="0">
                <a:ea typeface="+mj-ea"/>
                <a:cs typeface="+mj-cs"/>
              </a:rPr>
              <a:t>gINT</a:t>
            </a:r>
            <a:r>
              <a:rPr lang="en-US" dirty="0" smtClean="0">
                <a:ea typeface="+mj-ea"/>
                <a:cs typeface="+mj-cs"/>
              </a:rPr>
              <a:t>/</a:t>
            </a:r>
            <a:r>
              <a:rPr lang="en-US" dirty="0" err="1" smtClean="0">
                <a:ea typeface="+mj-ea"/>
                <a:cs typeface="+mj-cs"/>
              </a:rPr>
              <a:t>Winlog</a:t>
            </a:r>
            <a:r>
              <a:rPr lang="en-US" dirty="0" smtClean="0">
                <a:ea typeface="+mj-ea"/>
                <a:cs typeface="+mj-cs"/>
              </a:rPr>
              <a:t>  ArcGIS/</a:t>
            </a:r>
            <a:r>
              <a:rPr lang="en-US" dirty="0" err="1" smtClean="0">
                <a:ea typeface="+mj-ea"/>
                <a:cs typeface="+mj-cs"/>
              </a:rPr>
              <a:t>Mapinfo</a:t>
            </a:r>
            <a:r>
              <a:rPr lang="en-US" dirty="0" smtClean="0">
                <a:ea typeface="+mj-ea"/>
                <a:cs typeface="+mj-cs"/>
              </a:rPr>
              <a:t>/Google Earth/Surfer/CAD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 	</a:t>
            </a:r>
            <a:r>
              <a:rPr lang="en-US" dirty="0"/>
              <a:t> e.g. Coordinates + </a:t>
            </a:r>
            <a:r>
              <a:rPr lang="en-US" dirty="0" smtClean="0"/>
              <a:t>Water levels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Surfer for contours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9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6088" y="20180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Benefits of ESdat at MMG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605640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 smtClean="0">
                <a:ea typeface="+mj-ea"/>
                <a:cs typeface="+mj-cs"/>
              </a:rPr>
              <a:t>Seamless integration of new data with historical data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Monitor long term trends (auto update existing graphs)</a:t>
            </a:r>
          </a:p>
          <a:p>
            <a:pPr lvl="1"/>
            <a:r>
              <a:rPr lang="en-US" dirty="0"/>
              <a:t>Easily create scheduled/ad-hoc outputs for EPA in </a:t>
            </a:r>
            <a:r>
              <a:rPr lang="en-US" dirty="0" smtClean="0"/>
              <a:t>required </a:t>
            </a:r>
            <a:r>
              <a:rPr lang="en-US" dirty="0"/>
              <a:t>format</a:t>
            </a:r>
          </a:p>
          <a:p>
            <a:pPr lvl="1"/>
            <a:r>
              <a:rPr lang="en-US" dirty="0" smtClean="0"/>
              <a:t>Incident response </a:t>
            </a:r>
            <a:r>
              <a:rPr lang="en-US" dirty="0"/>
              <a:t>– data is readily available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Quickly generate outputs to suit </a:t>
            </a:r>
            <a:r>
              <a:rPr lang="en-US" dirty="0" smtClean="0">
                <a:ea typeface="+mj-ea"/>
                <a:cs typeface="+mj-cs"/>
              </a:rPr>
              <a:t>external consultants</a:t>
            </a:r>
            <a:endParaRPr lang="en-US" dirty="0" smtClean="0">
              <a:ea typeface="+mj-ea"/>
              <a:cs typeface="+mj-cs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Reporting </a:t>
            </a:r>
            <a:r>
              <a:rPr lang="en-US" dirty="0" smtClean="0"/>
              <a:t>(share data in ESdat format  or Excel tables)</a:t>
            </a:r>
            <a:endParaRPr lang="en-US" dirty="0" smtClean="0">
              <a:ea typeface="+mj-ea"/>
              <a:cs typeface="+mj-cs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Modelling (Excel &amp; pivot tables)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Easy transition as staff come &amp; go (no unsupported </a:t>
            </a:r>
            <a:r>
              <a:rPr lang="en-US" dirty="0" err="1" smtClean="0">
                <a:ea typeface="+mj-ea"/>
                <a:cs typeface="+mj-cs"/>
              </a:rPr>
              <a:t>customisations</a:t>
            </a:r>
            <a:r>
              <a:rPr lang="en-US" dirty="0" smtClean="0">
                <a:ea typeface="+mj-ea"/>
                <a:cs typeface="+mj-cs"/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9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6088" y="20180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Future MMG EDMS expansion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543117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r>
              <a:rPr lang="en-US" dirty="0" smtClean="0">
                <a:ea typeface="+mj-ea"/>
                <a:cs typeface="+mj-cs"/>
              </a:rPr>
              <a:t>Implementation of the EDMS = step change in operations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This change needs to be managed with a long term view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Application of suitable EDMS features = real productivity increase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Less time managing data = more interpretation </a:t>
            </a:r>
            <a:r>
              <a:rPr lang="en-US" dirty="0"/>
              <a:t>time </a:t>
            </a:r>
            <a:endParaRPr lang="en-US" dirty="0" smtClean="0"/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		     = better science (&amp; less risk)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MMG looking to expand use of EDMS to other data types:</a:t>
            </a:r>
          </a:p>
          <a:p>
            <a:pPr lvl="1"/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	Terrestrial (biological) monitoring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		Aquatic </a:t>
            </a:r>
            <a:r>
              <a:rPr lang="en-US" dirty="0" smtClean="0"/>
              <a:t>monitoring</a:t>
            </a:r>
            <a:r>
              <a:rPr lang="en-US" dirty="0" smtClean="0">
                <a:ea typeface="+mj-ea"/>
                <a:cs typeface="+mj-cs"/>
              </a:rPr>
              <a:t>	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6088" y="20180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Acknowledgements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0883" y="980014"/>
            <a:ext cx="8466917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endParaRPr lang="en-US" dirty="0" smtClean="0">
              <a:ea typeface="+mj-ea"/>
              <a:cs typeface="+mj-cs"/>
            </a:endParaRPr>
          </a:p>
          <a:p>
            <a:pPr lvl="1"/>
            <a:r>
              <a:rPr lang="en-AU" i="1" dirty="0" err="1" smtClean="0"/>
              <a:t>Groundwaters</a:t>
            </a:r>
            <a:r>
              <a:rPr lang="en-AU" i="1" dirty="0" smtClean="0"/>
              <a:t> </a:t>
            </a:r>
            <a:r>
              <a:rPr lang="en-AU" i="1" dirty="0"/>
              <a:t>in wet, temperate, mountainous, sulphide-mining districts: delineation of modern fluid flow and predictive modelling for mine closure (Rosebery, Tasmania</a:t>
            </a:r>
            <a:r>
              <a:rPr lang="en-AU" i="1" dirty="0" smtClean="0"/>
              <a:t>) </a:t>
            </a:r>
            <a:endParaRPr lang="en-US" i="1" dirty="0" smtClean="0">
              <a:ea typeface="+mj-ea"/>
              <a:cs typeface="+mj-cs"/>
            </a:endParaRPr>
          </a:p>
          <a:p>
            <a:pPr lvl="1"/>
            <a:r>
              <a:rPr lang="en-US" dirty="0" smtClean="0">
                <a:ea typeface="+mj-ea"/>
                <a:cs typeface="+mj-cs"/>
              </a:rPr>
              <a:t>Lee R. Evans, PhD thesis, </a:t>
            </a:r>
            <a:r>
              <a:rPr lang="en-US" dirty="0" err="1" smtClean="0">
                <a:ea typeface="+mj-ea"/>
                <a:cs typeface="+mj-cs"/>
              </a:rPr>
              <a:t>UTas</a:t>
            </a:r>
            <a:r>
              <a:rPr lang="en-US" dirty="0" smtClean="0">
                <a:ea typeface="+mj-ea"/>
                <a:cs typeface="+mj-cs"/>
              </a:rPr>
              <a:t>, 2009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6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89868" y="980014"/>
            <a:ext cx="8466917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0" lvl="1"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lvl="1"/>
            <a:endParaRPr lang="en-US" sz="3200" dirty="0" smtClean="0">
              <a:ea typeface="+mj-ea"/>
              <a:cs typeface="+mj-cs"/>
            </a:endParaRPr>
          </a:p>
          <a:p>
            <a:pPr lvl="1" algn="ctr"/>
            <a:r>
              <a:rPr lang="en-AU" sz="3200" i="1" dirty="0" smtClean="0"/>
              <a:t>Thank you</a:t>
            </a:r>
            <a:endParaRPr lang="en-US" sz="3200" i="1" dirty="0" smtClean="0">
              <a:ea typeface="+mj-ea"/>
              <a:cs typeface="+mj-cs"/>
            </a:endParaRPr>
          </a:p>
          <a:p>
            <a:pPr lvl="1" algn="ctr"/>
            <a:r>
              <a:rPr lang="en-US" sz="3200" dirty="0" smtClean="0">
                <a:ea typeface="+mj-ea"/>
                <a:cs typeface="+mj-cs"/>
                <a:hlinkClick r:id="rId2"/>
              </a:rPr>
              <a:t>www.esdat.com.au</a:t>
            </a:r>
            <a:r>
              <a:rPr lang="en-US" sz="3200" dirty="0" smtClean="0">
                <a:ea typeface="+mj-ea"/>
                <a:cs typeface="+mj-cs"/>
              </a:rPr>
              <a:t> </a:t>
            </a:r>
            <a:endParaRPr lang="en-US" sz="3200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0397D6"/>
                </a:solidFill>
                <a:latin typeface="Calibri" panose="020F0502020204030204" pitchFamily="34" charset="0"/>
              </a:rPr>
              <a:t>Rosebery</a:t>
            </a:r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 Operations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1" y="1148916"/>
            <a:ext cx="8512365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Underground poly-metallic base metal mine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Commenced 1936, mine life to 2024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Open </a:t>
            </a:r>
            <a:r>
              <a:rPr lang="en-US" dirty="0" err="1" smtClean="0">
                <a:ea typeface="+mj-ea"/>
                <a:cs typeface="+mj-cs"/>
              </a:rPr>
              <a:t>stopes</a:t>
            </a:r>
            <a:r>
              <a:rPr lang="en-US" dirty="0" smtClean="0">
                <a:ea typeface="+mj-ea"/>
                <a:cs typeface="+mj-cs"/>
              </a:rPr>
              <a:t> extract ore from up to 1500m depth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Ore trucked to surface for crushing &amp; processing</a:t>
            </a:r>
          </a:p>
        </p:txBody>
      </p:sp>
      <p:pic>
        <p:nvPicPr>
          <p:cNvPr id="5122" name="Picture 2" descr="http://www.mmg.com/en/Our-Operations/Mining-operations/Rosebery/~/media/Images/3_Operations/Rosebery/665x499/MMG6136%20Illustration%201_Rosebery665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511812"/>
            <a:ext cx="4580672" cy="31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23" name="Group 22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6" name="Picture 2" descr="EScI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0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0397D6"/>
                </a:solidFill>
                <a:latin typeface="Calibri" panose="020F0502020204030204" pitchFamily="34" charset="0"/>
              </a:rPr>
              <a:t>Rosebery</a:t>
            </a:r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 Operations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1" y="1148916"/>
            <a:ext cx="8512365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Produces zinc, lead, copper concentrates &amp; gold d</a:t>
            </a:r>
            <a:r>
              <a:rPr lang="en-AU" dirty="0" err="1" smtClean="0"/>
              <a:t>oré</a:t>
            </a:r>
            <a:endParaRPr lang="en-US" dirty="0" smtClean="0">
              <a:ea typeface="+mj-ea"/>
              <a:cs typeface="+mj-cs"/>
            </a:endParaRP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Gold recovered by gravity, remainder by froth floatation 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Concentrates shipped to </a:t>
            </a:r>
            <a:r>
              <a:rPr lang="en-US" dirty="0" err="1" smtClean="0">
                <a:ea typeface="+mj-ea"/>
                <a:cs typeface="+mj-cs"/>
              </a:rPr>
              <a:t>Nyrstar</a:t>
            </a:r>
            <a:r>
              <a:rPr lang="en-US" dirty="0" smtClean="0">
                <a:ea typeface="+mj-ea"/>
                <a:cs typeface="+mj-cs"/>
              </a:rPr>
              <a:t> (Hobart &amp; Port Pirie)</a:t>
            </a:r>
          </a:p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Gold shipped to Perth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8989" y="6273237"/>
            <a:ext cx="8743355" cy="553944"/>
            <a:chOff x="168989" y="6263712"/>
            <a:chExt cx="8743355" cy="553944"/>
          </a:xfrm>
        </p:grpSpPr>
        <p:grpSp>
          <p:nvGrpSpPr>
            <p:cNvPr id="23" name="Group 22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6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05" y="3318153"/>
            <a:ext cx="5022291" cy="27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Hydrology &amp; Hydrogeology*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1" y="1301316"/>
            <a:ext cx="848363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US" dirty="0" smtClean="0">
                <a:ea typeface="+mj-ea"/>
                <a:cs typeface="+mj-cs"/>
              </a:rPr>
              <a:t>Sulphide deposit within Cambrian Mount Read </a:t>
            </a:r>
            <a:r>
              <a:rPr lang="en-US" dirty="0" err="1" smtClean="0">
                <a:ea typeface="+mj-ea"/>
                <a:cs typeface="+mj-cs"/>
              </a:rPr>
              <a:t>Volcanics</a:t>
            </a:r>
            <a:endParaRPr lang="en-US" dirty="0" smtClean="0">
              <a:ea typeface="+mj-ea"/>
              <a:cs typeface="+mj-cs"/>
            </a:endParaRPr>
          </a:p>
          <a:p>
            <a:pPr marL="0" lvl="1" indent="0">
              <a:buNone/>
            </a:pPr>
            <a:r>
              <a:rPr lang="en-AU" dirty="0" smtClean="0">
                <a:ea typeface="+mj-ea"/>
                <a:cs typeface="+mj-cs"/>
              </a:rPr>
              <a:t>Mine </a:t>
            </a:r>
            <a:r>
              <a:rPr lang="en-AU" dirty="0">
                <a:ea typeface="+mj-ea"/>
                <a:cs typeface="+mj-cs"/>
              </a:rPr>
              <a:t>data indicates: </a:t>
            </a:r>
          </a:p>
          <a:p>
            <a:pPr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top 100m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increased permeability (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</a:rPr>
              <a:t>weathering)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; </a:t>
            </a:r>
            <a:endParaRPr lang="en-AU" sz="240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shear zones and faults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increased permeability;</a:t>
            </a:r>
            <a:endParaRPr lang="en-AU" sz="240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  <a:p>
            <a:pPr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below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100m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,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uniform 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permeability 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decrease with 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depth</a:t>
            </a:r>
          </a:p>
          <a:p>
            <a:pPr marL="0" lvl="1" indent="0">
              <a:buNone/>
            </a:pPr>
            <a:r>
              <a:rPr lang="en-AU" dirty="0"/>
              <a:t>Groundwater flow system typified by a deep fractured aquifer (containing the mine voids), overlain by surficial glacial deposits &amp; weathered material</a:t>
            </a:r>
          </a:p>
          <a:p>
            <a:pPr marL="0" lvl="1" indent="0">
              <a:buNone/>
            </a:pPr>
            <a:r>
              <a:rPr lang="en-US" sz="1800" i="1" dirty="0" smtClean="0">
                <a:ea typeface="+mj-ea"/>
                <a:cs typeface="+mj-cs"/>
              </a:rPr>
              <a:t>*LR Evans 2009</a:t>
            </a:r>
          </a:p>
          <a:p>
            <a:pPr lvl="1"/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7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Hydrology &amp; Hydrogeology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1" y="1301316"/>
            <a:ext cx="804548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AU" dirty="0" smtClean="0"/>
              <a:t>Significant SW/GW </a:t>
            </a:r>
            <a:r>
              <a:rPr lang="en-AU" dirty="0"/>
              <a:t>interaction </a:t>
            </a:r>
            <a:r>
              <a:rPr lang="en-AU" dirty="0" smtClean="0"/>
              <a:t>throughout catchment</a:t>
            </a:r>
          </a:p>
          <a:p>
            <a:pPr marL="0" lvl="1" indent="0">
              <a:buNone/>
            </a:pPr>
            <a:r>
              <a:rPr lang="en-AU" dirty="0" smtClean="0"/>
              <a:t>Regional </a:t>
            </a:r>
            <a:r>
              <a:rPr lang="en-AU" dirty="0"/>
              <a:t>rainfall &gt;&gt; evapotranspiration (dense vegetation)</a:t>
            </a:r>
          </a:p>
          <a:p>
            <a:pPr marL="0" lvl="1" indent="0">
              <a:buNone/>
            </a:pPr>
            <a:r>
              <a:rPr lang="en-AU" dirty="0" smtClean="0"/>
              <a:t>Catchment </a:t>
            </a:r>
            <a:r>
              <a:rPr lang="en-AU" dirty="0"/>
              <a:t>water </a:t>
            </a:r>
            <a:r>
              <a:rPr lang="en-AU" dirty="0" smtClean="0"/>
              <a:t>budget: </a:t>
            </a:r>
            <a:endParaRPr lang="en-AU" dirty="0"/>
          </a:p>
          <a:p>
            <a:pPr lvl="1"/>
            <a:r>
              <a:rPr lang="en-AU" sz="2000" dirty="0"/>
              <a:t>42% (of precipitation) runs off as surface water flow</a:t>
            </a:r>
          </a:p>
          <a:p>
            <a:pPr lvl="1"/>
            <a:r>
              <a:rPr lang="en-AU" sz="2000" dirty="0"/>
              <a:t>24% lost to evapotranspiration</a:t>
            </a:r>
          </a:p>
          <a:p>
            <a:pPr lvl="1"/>
            <a:r>
              <a:rPr lang="en-AU" sz="2000" dirty="0"/>
              <a:t>17% becomes groundwater, discharged as </a:t>
            </a:r>
            <a:r>
              <a:rPr lang="en-AU" sz="2000" dirty="0" err="1"/>
              <a:t>baseflow</a:t>
            </a:r>
            <a:r>
              <a:rPr lang="en-AU" sz="2000" dirty="0"/>
              <a:t> into creeks &amp; rivers within the catchment</a:t>
            </a:r>
          </a:p>
          <a:p>
            <a:pPr lvl="1"/>
            <a:r>
              <a:rPr lang="en-AU" sz="2000" dirty="0"/>
              <a:t>18% remains as groundwater discharge beyond the catchment</a:t>
            </a:r>
          </a:p>
          <a:p>
            <a:pPr marL="0" lvl="1" indent="0">
              <a:buNone/>
            </a:pPr>
            <a:r>
              <a:rPr lang="en-AU" dirty="0"/>
              <a:t>Mined materials are </a:t>
            </a:r>
            <a:r>
              <a:rPr lang="en-AU" b="1" dirty="0"/>
              <a:t>potential sources of Acid Mine Drainage</a:t>
            </a:r>
            <a:r>
              <a:rPr lang="en-AU" dirty="0"/>
              <a:t>:</a:t>
            </a:r>
          </a:p>
          <a:p>
            <a:pPr marL="0" lvl="1" indent="0">
              <a:buNone/>
            </a:pPr>
            <a:r>
              <a:rPr lang="en-AU" dirty="0"/>
              <a:t>   </a:t>
            </a:r>
            <a:r>
              <a:rPr lang="en-AU" u="sng" dirty="0"/>
              <a:t>tailings dams</a:t>
            </a:r>
            <a:r>
              <a:rPr lang="en-AU" dirty="0"/>
              <a:t>            </a:t>
            </a:r>
            <a:r>
              <a:rPr lang="en-AU" u="sng" dirty="0"/>
              <a:t>waste rock</a:t>
            </a:r>
            <a:r>
              <a:rPr lang="en-AU" dirty="0"/>
              <a:t>	   </a:t>
            </a:r>
            <a:r>
              <a:rPr lang="en-AU" u="sng" dirty="0"/>
              <a:t>mine workings</a:t>
            </a:r>
          </a:p>
          <a:p>
            <a:pPr marL="0" lvl="1" indent="0">
              <a:buNone/>
            </a:pPr>
            <a:endParaRPr lang="en-AU" dirty="0">
              <a:ea typeface="+mj-ea"/>
              <a:cs typeface="+mj-cs"/>
            </a:endParaRPr>
          </a:p>
          <a:p>
            <a:pPr lvl="1"/>
            <a:endParaRPr lang="en-US" dirty="0" smtClean="0">
              <a:ea typeface="+mj-ea"/>
              <a:cs typeface="+mj-cs"/>
            </a:endParaRPr>
          </a:p>
          <a:p>
            <a:pPr lvl="1"/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9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Hydrology &amp; Hydrogeology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1" y="1301316"/>
            <a:ext cx="804548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AU" dirty="0" smtClean="0"/>
              <a:t>3D model </a:t>
            </a:r>
            <a:r>
              <a:rPr lang="en-AU" dirty="0"/>
              <a:t>suggests the potential area for mine </a:t>
            </a:r>
            <a:r>
              <a:rPr lang="en-AU" dirty="0" smtClean="0"/>
              <a:t>contaminated groundwater </a:t>
            </a:r>
            <a:r>
              <a:rPr lang="en-AU" dirty="0"/>
              <a:t>discharge is far more limited than was </a:t>
            </a:r>
            <a:r>
              <a:rPr lang="en-AU" dirty="0" smtClean="0"/>
              <a:t>previously believed by mine operators</a:t>
            </a:r>
            <a:endParaRPr lang="en-US" dirty="0" smtClean="0">
              <a:ea typeface="+mj-ea"/>
              <a:cs typeface="+mj-cs"/>
            </a:endParaRPr>
          </a:p>
          <a:p>
            <a:pPr lvl="1"/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23" y="2473327"/>
            <a:ext cx="5005005" cy="39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-10007"/>
            <a:ext cx="800019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397D6"/>
                </a:solidFill>
                <a:latin typeface="Calibri" panose="020F0502020204030204" pitchFamily="34" charset="0"/>
              </a:rPr>
              <a:t>Hydrology &amp; Hydrogeology</a:t>
            </a:r>
            <a:endParaRPr lang="en-AU" sz="36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60361" y="1301316"/>
            <a:ext cx="8045489" cy="33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2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</a:lstStyle>
          <a:p>
            <a:pPr marL="0" lvl="1" indent="0">
              <a:buNone/>
            </a:pPr>
            <a:r>
              <a:rPr lang="en-AU" dirty="0" smtClean="0"/>
              <a:t>Understanding </a:t>
            </a:r>
            <a:r>
              <a:rPr lang="en-AU" dirty="0"/>
              <a:t>the </a:t>
            </a:r>
            <a:r>
              <a:rPr lang="en-AU" dirty="0" smtClean="0"/>
              <a:t>areas </a:t>
            </a:r>
            <a:r>
              <a:rPr lang="en-AU" dirty="0"/>
              <a:t>of potential </a:t>
            </a:r>
            <a:r>
              <a:rPr lang="en-AU" dirty="0" smtClean="0"/>
              <a:t>impact: </a:t>
            </a:r>
            <a:endParaRPr lang="en-AU" dirty="0"/>
          </a:p>
          <a:p>
            <a:pPr lvl="1"/>
            <a:r>
              <a:rPr lang="en-AU" dirty="0" smtClean="0"/>
              <a:t>focusses monitoring point distribution</a:t>
            </a:r>
            <a:endParaRPr lang="en-AU" dirty="0"/>
          </a:p>
          <a:p>
            <a:pPr lvl="1"/>
            <a:r>
              <a:rPr lang="en-AU" dirty="0"/>
              <a:t>focusses future modelling </a:t>
            </a:r>
            <a:r>
              <a:rPr lang="en-AU" dirty="0" smtClean="0"/>
              <a:t>efforts</a:t>
            </a:r>
            <a:endParaRPr lang="en-AU" dirty="0"/>
          </a:p>
          <a:p>
            <a:pPr marL="0" lvl="1" indent="0">
              <a:buNone/>
            </a:pPr>
            <a:r>
              <a:rPr lang="en-AU" dirty="0" smtClean="0"/>
              <a:t>Background </a:t>
            </a:r>
            <a:r>
              <a:rPr lang="en-AU" dirty="0"/>
              <a:t>monitoring </a:t>
            </a:r>
            <a:r>
              <a:rPr lang="en-AU" dirty="0" smtClean="0"/>
              <a:t>used </a:t>
            </a:r>
            <a:r>
              <a:rPr lang="en-AU" dirty="0"/>
              <a:t>to test the model </a:t>
            </a:r>
            <a:r>
              <a:rPr lang="en-AU" dirty="0" smtClean="0"/>
              <a:t>&amp; provide </a:t>
            </a:r>
            <a:r>
              <a:rPr lang="en-AU" dirty="0"/>
              <a:t>data for future model </a:t>
            </a:r>
            <a:r>
              <a:rPr lang="en-AU" dirty="0" smtClean="0"/>
              <a:t>calibration/validation</a:t>
            </a:r>
          </a:p>
          <a:p>
            <a:pPr marL="0" lvl="1" indent="0">
              <a:buNone/>
            </a:pPr>
            <a:r>
              <a:rPr lang="en-AU" dirty="0" smtClean="0"/>
              <a:t>Thus the quality and validity of monitoring is critical to ongoing operations and mine closure plan</a:t>
            </a:r>
          </a:p>
          <a:p>
            <a:pPr marL="0" lvl="1" indent="0">
              <a:buNone/>
            </a:pPr>
            <a:r>
              <a:rPr lang="en-AU" dirty="0" smtClean="0"/>
              <a:t>	i.e. garbage in = garbage out</a:t>
            </a:r>
            <a:endParaRPr lang="en-AU" dirty="0"/>
          </a:p>
          <a:p>
            <a:pPr marL="0" lvl="1" indent="0">
              <a:buNone/>
            </a:pPr>
            <a:endParaRPr lang="en-AU" dirty="0"/>
          </a:p>
          <a:p>
            <a:pPr lvl="1"/>
            <a:endParaRPr lang="en-US" dirty="0" smtClean="0">
              <a:ea typeface="+mj-ea"/>
              <a:cs typeface="+mj-cs"/>
            </a:endParaRPr>
          </a:p>
          <a:p>
            <a:pPr lvl="1"/>
            <a:endParaRPr lang="en-US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989" y="6263712"/>
            <a:ext cx="8743355" cy="553944"/>
            <a:chOff x="168989" y="6263712"/>
            <a:chExt cx="8743355" cy="553944"/>
          </a:xfrm>
        </p:grpSpPr>
        <p:grpSp>
          <p:nvGrpSpPr>
            <p:cNvPr id="12" name="Group 11"/>
            <p:cNvGrpSpPr/>
            <p:nvPr/>
          </p:nvGrpSpPr>
          <p:grpSpPr>
            <a:xfrm>
              <a:off x="168989" y="6317312"/>
              <a:ext cx="1557591" cy="500344"/>
              <a:chOff x="333120" y="6277336"/>
              <a:chExt cx="1557591" cy="5003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33120" y="6277336"/>
                <a:ext cx="1557591" cy="50034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3" name="Picture 2" descr="ESc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09" y="6296386"/>
                <a:ext cx="1396971" cy="45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263712"/>
              <a:ext cx="644644" cy="55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9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12247</TotalTime>
  <Words>754</Words>
  <Application>Microsoft Office PowerPoint</Application>
  <PresentationFormat>On-screen Show (4:3)</PresentationFormat>
  <Paragraphs>180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PowerPoint Presentation</vt:lpstr>
      <vt:lpstr>Presentation Overview </vt:lpstr>
      <vt:lpstr>PowerPoint Presentation</vt:lpstr>
      <vt:lpstr>Rosebery Operations</vt:lpstr>
      <vt:lpstr>Rosebery Operations</vt:lpstr>
      <vt:lpstr>Hydrology &amp; Hydrogeology*</vt:lpstr>
      <vt:lpstr>Hydrology &amp; Hydrogeology</vt:lpstr>
      <vt:lpstr>Hydrology &amp; Hydrogeology</vt:lpstr>
      <vt:lpstr>Hydrology &amp; Hydrogeology</vt:lpstr>
      <vt:lpstr>Environmental Protection Notice</vt:lpstr>
      <vt:lpstr>Water Monitoring Program</vt:lpstr>
      <vt:lpstr>EDMS</vt:lpstr>
      <vt:lpstr>LSPECS</vt:lpstr>
      <vt:lpstr>Monitoring Round - Plan</vt:lpstr>
      <vt:lpstr>pLog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Submissions</vt:lpstr>
      <vt:lpstr>PowerPoint Presentation</vt:lpstr>
      <vt:lpstr>Tabulated Lab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Wilson</dc:creator>
  <cp:lastModifiedBy>Tom Wilson</cp:lastModifiedBy>
  <cp:revision>237</cp:revision>
  <dcterms:created xsi:type="dcterms:W3CDTF">2013-11-05T03:05:09Z</dcterms:created>
  <dcterms:modified xsi:type="dcterms:W3CDTF">2015-04-30T07:55:56Z</dcterms:modified>
</cp:coreProperties>
</file>